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udiowide"/>
      <p:regular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Audiowide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6e39db20f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16e39db20f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6e39db20f_5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16e39db20f_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6e39db20f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316e39db20f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6e39db20f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316e39db20f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크고 작은 사고를 줄이고 추가적인 사고를 예방하기 위해 어떤 방법이 있을까 생각을 해봤다.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(여기에는 교통사고 뿐만 아니라 범죄도 속한다)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사고 예방, 사고 발생 상황(ecall),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원래 교통사고 영상 넣을라 했는데 우리가 수모로 만들었다고 어필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6e39db20f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16e39db20f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71d45a4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171d45a4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71d45a407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71d45a407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71d45a40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171d45a40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71d45a4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171d45a4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6e39db20f_5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16e39db20f_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18.png"/><Relationship Id="rId5" Type="http://schemas.openxmlformats.org/officeDocument/2006/relationships/image" Target="../media/image24.jpg"/><Relationship Id="rId6" Type="http://schemas.openxmlformats.org/officeDocument/2006/relationships/image" Target="../media/image15.jpg"/><Relationship Id="rId7" Type="http://schemas.openxmlformats.org/officeDocument/2006/relationships/image" Target="../media/image22.jp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g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gif"/><Relationship Id="rId7" Type="http://schemas.openxmlformats.org/officeDocument/2006/relationships/image" Target="../media/image1.png"/><Relationship Id="rId8" Type="http://schemas.openxmlformats.org/officeDocument/2006/relationships/image" Target="../media/image2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h17W4JBgHO8yp3jbC1jW5lhrO5HFBeCq/view" TargetMode="External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6.gif"/><Relationship Id="rId6" Type="http://schemas.openxmlformats.org/officeDocument/2006/relationships/image" Target="../media/image17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035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642268" y="4671450"/>
            <a:ext cx="2403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20-22 November, Karlsruhe, Germany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Eclipse SDV Event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96225" y="4023375"/>
            <a:ext cx="34779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7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Sunken Kitchen Challenge</a:t>
            </a:r>
            <a:endParaRPr sz="180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8150" y="77000"/>
            <a:ext cx="856051" cy="8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350" y="386725"/>
            <a:ext cx="1106007" cy="3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434325" y="3717975"/>
            <a:ext cx="1902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Our Challenge:</a:t>
            </a:r>
            <a:endParaRPr b="0" i="0" sz="1800" u="none" cap="none" strike="noStrike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707375" y="2277375"/>
            <a:ext cx="2639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by. </a:t>
            </a:r>
            <a:r>
              <a:rPr lang="ko" sz="25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APT</a:t>
            </a:r>
            <a:r>
              <a:rPr lang="ko"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48625" y="1497800"/>
            <a:ext cx="80010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79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A</a:t>
            </a:r>
            <a:r>
              <a:rPr lang="ko" sz="300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dvanced </a:t>
            </a:r>
            <a:r>
              <a:rPr lang="ko" sz="30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P</a:t>
            </a:r>
            <a:r>
              <a:rPr lang="ko" sz="300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revention </a:t>
            </a:r>
            <a:r>
              <a:rPr lang="ko" sz="30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T</a:t>
            </a:r>
            <a:r>
              <a:rPr lang="ko" sz="300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raffic system</a:t>
            </a:r>
            <a:endParaRPr sz="300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9" lvl="0" marL="499744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6642268" y="4671450"/>
            <a:ext cx="2403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20-22 November, Karlsruhe, Germany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Eclipse SDV Event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212350" y="856700"/>
            <a:ext cx="87693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0" u="none" cap="none" strike="noStrike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Thank You</a:t>
            </a:r>
            <a:endParaRPr b="0" i="0" sz="5000" u="none" cap="none" strike="noStrike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8150" y="77000"/>
            <a:ext cx="856051" cy="8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350" y="386725"/>
            <a:ext cx="1106007" cy="3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3300603" y="2426850"/>
            <a:ext cx="2542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ko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APT INSTALL </a:t>
            </a:r>
            <a:r>
              <a:rPr i="1" lang="ko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1ST</a:t>
            </a:r>
            <a:r>
              <a:rPr i="1" lang="ko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PRIZE</a:t>
            </a:r>
            <a:endParaRPr b="0" i="1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035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84900" y="464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TEAM APT</a:t>
            </a:r>
            <a:endParaRPr sz="272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2135490" y="1679125"/>
            <a:ext cx="1371600" cy="137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384795" y="1679125"/>
            <a:ext cx="1371600" cy="137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3886185" y="1679125"/>
            <a:ext cx="1371600" cy="137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5636880" y="1679125"/>
            <a:ext cx="1371600" cy="137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7387575" y="1679125"/>
            <a:ext cx="1371600" cy="137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08150" y="3499800"/>
            <a:ext cx="15249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Web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Develop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058850" y="3195000"/>
            <a:ext cx="1524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Seungjoo Kim</a:t>
            </a:r>
            <a:endParaRPr b="0" i="0" sz="1500" u="none" cap="none" strike="noStrike">
              <a:solidFill>
                <a:srgbClr val="00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058850" y="3499800"/>
            <a:ext cx="15249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Create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Simulator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716475" y="3195000"/>
            <a:ext cx="1750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Soonwoong Kim</a:t>
            </a:r>
            <a:endParaRPr b="0" i="0" sz="1500" u="none" cap="none" strike="noStrike">
              <a:solidFill>
                <a:srgbClr val="00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809550" y="3499800"/>
            <a:ext cx="1524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HUD Develop</a:t>
            </a:r>
            <a:endParaRPr b="0" i="0" sz="1500" u="none" cap="none" strike="noStrike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560250" y="3195000"/>
            <a:ext cx="1524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Hanbin Yeo</a:t>
            </a:r>
            <a:endParaRPr b="0" i="0" sz="1500" u="none" cap="none" strike="noStrike">
              <a:solidFill>
                <a:srgbClr val="00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560250" y="3499800"/>
            <a:ext cx="1524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HUD Develop</a:t>
            </a:r>
            <a:endParaRPr b="0" i="0" sz="1500" u="none" cap="none" strike="noStrike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310950" y="3195000"/>
            <a:ext cx="1524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Eunji Lee</a:t>
            </a:r>
            <a:endParaRPr b="0" i="0" sz="1500" u="none" cap="none" strike="noStrike">
              <a:solidFill>
                <a:srgbClr val="00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7310950" y="3499800"/>
            <a:ext cx="15249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Create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Simulator</a:t>
            </a:r>
            <a:endParaRPr b="0" i="0" sz="1500" u="none" cap="none" strike="noStrike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29837" l="8157" r="28213" t="22445"/>
          <a:stretch/>
        </p:blipFill>
        <p:spPr>
          <a:xfrm>
            <a:off x="384900" y="1679125"/>
            <a:ext cx="1371600" cy="13716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308150" y="3195000"/>
            <a:ext cx="1524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Wonjeong Lim</a:t>
            </a:r>
            <a:endParaRPr b="0" i="0" sz="1500" u="none" cap="none" strike="noStrike">
              <a:solidFill>
                <a:srgbClr val="00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75" y="1679125"/>
            <a:ext cx="1371600" cy="137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5">
            <a:alphaModFix/>
          </a:blip>
          <a:srcRect b="7002" l="-4440" r="8737" t="24003"/>
          <a:stretch/>
        </p:blipFill>
        <p:spPr>
          <a:xfrm>
            <a:off x="2107900" y="1679125"/>
            <a:ext cx="1426800" cy="137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6">
            <a:alphaModFix/>
          </a:blip>
          <a:srcRect b="0" l="10370" r="0" t="31058"/>
          <a:stretch/>
        </p:blipFill>
        <p:spPr>
          <a:xfrm>
            <a:off x="5636925" y="1679125"/>
            <a:ext cx="1371600" cy="140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7">
            <a:alphaModFix/>
          </a:blip>
          <a:srcRect b="3703" l="30477" r="25568" t="37689"/>
          <a:stretch/>
        </p:blipFill>
        <p:spPr>
          <a:xfrm>
            <a:off x="3886188" y="1679125"/>
            <a:ext cx="1371600" cy="137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8150" y="77000"/>
            <a:ext cx="856051" cy="85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035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APT INSTALL SITUATION</a:t>
            </a:r>
            <a:endParaRPr sz="272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311705" y="4151075"/>
            <a:ext cx="8339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ko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Describe in a few words what the Initial Situation was</a:t>
            </a:r>
            <a:endParaRPr b="0" i="1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초기 상황이 어땠는지 몇 마디로 설명하세요.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311705" y="3730700"/>
            <a:ext cx="8339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k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대충 교통사고 영상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3177650" y="1824500"/>
            <a:ext cx="2788800" cy="190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3177525" y="2220750"/>
            <a:ext cx="2788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현재 사고 대응 프로토콜 그래픽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(ex. 사고 발생 -&gt; 신고 -&gt; 관할 전달 -&gt; 출동)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827223"/>
            <a:ext cx="9144001" cy="489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8150" y="77000"/>
            <a:ext cx="856051" cy="8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5">
            <a:alphaModFix/>
          </a:blip>
          <a:srcRect b="27452" l="14690" r="14407" t="26400"/>
          <a:stretch/>
        </p:blipFill>
        <p:spPr>
          <a:xfrm>
            <a:off x="256325" y="933050"/>
            <a:ext cx="1049100" cy="3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035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292625"/>
            <a:ext cx="379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Project Structure</a:t>
            </a:r>
            <a:endParaRPr sz="272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8150" y="77000"/>
            <a:ext cx="856051" cy="85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0" y="1011000"/>
            <a:ext cx="91440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837" y="1255125"/>
            <a:ext cx="7074326" cy="371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8" lvl="0" marL="499743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50" y="1913388"/>
            <a:ext cx="7936696" cy="29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APT INSTALL </a:t>
            </a:r>
            <a:r>
              <a:rPr lang="ko" sz="2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HUD</a:t>
            </a:r>
            <a:endParaRPr sz="272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27875" y="1262650"/>
            <a:ext cx="2644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Case 1.</a:t>
            </a:r>
            <a:r>
              <a:rPr lang="ko" sz="20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 Hit &amp; Run</a:t>
            </a:r>
            <a:endParaRPr b="0" i="0" sz="2000" u="none" cap="none" strike="noStrike">
              <a:solidFill>
                <a:srgbClr val="00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6731">
            <a:off x="7501875" y="1929403"/>
            <a:ext cx="1284701" cy="128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825" y="2883509"/>
            <a:ext cx="981676" cy="9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7"/>
          <p:cNvCxnSpPr>
            <a:stCxn id="118" idx="1"/>
          </p:cNvCxnSpPr>
          <p:nvPr/>
        </p:nvCxnSpPr>
        <p:spPr>
          <a:xfrm flipH="1">
            <a:off x="1681975" y="2629600"/>
            <a:ext cx="710100" cy="365400"/>
          </a:xfrm>
          <a:prstGeom prst="straightConnector1">
            <a:avLst/>
          </a:prstGeom>
          <a:noFill/>
          <a:ln cap="flat" cmpd="sng" w="28575">
            <a:solidFill>
              <a:srgbClr val="EE0C9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9" name="Google Shape;119;p17"/>
          <p:cNvSpPr/>
          <p:nvPr/>
        </p:nvSpPr>
        <p:spPr>
          <a:xfrm>
            <a:off x="5303525" y="3970025"/>
            <a:ext cx="3429000" cy="1112400"/>
          </a:xfrm>
          <a:prstGeom prst="rect">
            <a:avLst/>
          </a:prstGeom>
          <a:solidFill>
            <a:srgbClr val="2C03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5715700" y="3581400"/>
            <a:ext cx="2338500" cy="1440000"/>
          </a:xfrm>
          <a:prstGeom prst="rect">
            <a:avLst/>
          </a:prstGeom>
          <a:noFill/>
          <a:ln cap="flat" cmpd="sng" w="28575">
            <a:solidFill>
              <a:srgbClr val="EE0C9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2900" y="1899687"/>
            <a:ext cx="4489750" cy="1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4940475" y="1869100"/>
            <a:ext cx="1983000" cy="15210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7"/>
          <p:cNvCxnSpPr>
            <a:endCxn id="122" idx="3"/>
          </p:cNvCxnSpPr>
          <p:nvPr/>
        </p:nvCxnSpPr>
        <p:spPr>
          <a:xfrm flipH="1">
            <a:off x="6923475" y="2611300"/>
            <a:ext cx="666000" cy="18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/>
          <p:nvPr/>
        </p:nvSpPr>
        <p:spPr>
          <a:xfrm>
            <a:off x="2392075" y="1869100"/>
            <a:ext cx="2548500" cy="1521000"/>
          </a:xfrm>
          <a:prstGeom prst="rect">
            <a:avLst/>
          </a:prstGeom>
          <a:noFill/>
          <a:ln cap="flat" cmpd="sng" w="28575">
            <a:solidFill>
              <a:srgbClr val="EE0C9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8150" y="77000"/>
            <a:ext cx="856051" cy="8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1013" y="3687200"/>
            <a:ext cx="2019325" cy="12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4500" y="3912125"/>
            <a:ext cx="746749" cy="74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035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APT INSTALL WEB</a:t>
            </a:r>
            <a:endParaRPr sz="272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32" name="Google Shape;132;p18" title="화면 기록 2024-11-22 오전 3.32.4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875" y="903425"/>
            <a:ext cx="6504255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8" lvl="0" marL="499743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50" y="1913388"/>
            <a:ext cx="7936696" cy="29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APT INSTALL </a:t>
            </a:r>
            <a:r>
              <a:rPr lang="ko" sz="2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HUD</a:t>
            </a:r>
            <a:endParaRPr sz="272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27875" y="1262650"/>
            <a:ext cx="3345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Case 2.</a:t>
            </a:r>
            <a:r>
              <a:rPr lang="ko" sz="20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 Bad Weather</a:t>
            </a:r>
            <a:endParaRPr b="0" i="0" sz="2000" u="none" cap="none" strike="noStrike">
              <a:solidFill>
                <a:srgbClr val="00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41" name="Google Shape;141;p19"/>
          <p:cNvCxnSpPr/>
          <p:nvPr/>
        </p:nvCxnSpPr>
        <p:spPr>
          <a:xfrm>
            <a:off x="5905500" y="2560325"/>
            <a:ext cx="1020900" cy="4953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050" y="2883509"/>
            <a:ext cx="981676" cy="9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9"/>
          <p:cNvCxnSpPr/>
          <p:nvPr/>
        </p:nvCxnSpPr>
        <p:spPr>
          <a:xfrm rot="10800000">
            <a:off x="1783150" y="3718500"/>
            <a:ext cx="1296900" cy="499800"/>
          </a:xfrm>
          <a:prstGeom prst="straightConnector1">
            <a:avLst/>
          </a:prstGeom>
          <a:noFill/>
          <a:ln cap="flat" cmpd="sng" w="38100">
            <a:solidFill>
              <a:srgbClr val="EE0C9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6249" y="3035750"/>
            <a:ext cx="5658203" cy="18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4">
            <a:off x="5372101" y="1753910"/>
            <a:ext cx="981676" cy="9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000" y="939800"/>
            <a:ext cx="981676" cy="98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5882650" y="2997700"/>
            <a:ext cx="2529900" cy="19233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2682250" y="2997775"/>
            <a:ext cx="3200400" cy="1923300"/>
          </a:xfrm>
          <a:prstGeom prst="rect">
            <a:avLst/>
          </a:prstGeom>
          <a:noFill/>
          <a:ln cap="flat" cmpd="sng" w="28575">
            <a:solidFill>
              <a:srgbClr val="EE0C9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8150" y="77000"/>
            <a:ext cx="856051" cy="85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8" lvl="0" marL="499743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/>
          <p:nvPr>
            <p:ph type="title"/>
          </p:nvPr>
        </p:nvSpPr>
        <p:spPr>
          <a:xfrm>
            <a:off x="5585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720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Deploy</a:t>
            </a:r>
            <a:endParaRPr sz="2720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2304" l="4403" r="2304" t="4403"/>
          <a:stretch/>
        </p:blipFill>
        <p:spPr>
          <a:xfrm>
            <a:off x="1013083" y="3258688"/>
            <a:ext cx="924800" cy="924800"/>
          </a:xfrm>
          <a:prstGeom prst="rect">
            <a:avLst/>
          </a:prstGeom>
          <a:solidFill>
            <a:srgbClr val="2C0353"/>
          </a:solidFill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b="2304" l="4403" r="2304" t="4403"/>
          <a:stretch/>
        </p:blipFill>
        <p:spPr>
          <a:xfrm>
            <a:off x="7931829" y="1946063"/>
            <a:ext cx="924800" cy="924800"/>
          </a:xfrm>
          <a:prstGeom prst="rect">
            <a:avLst/>
          </a:prstGeom>
          <a:solidFill>
            <a:srgbClr val="2C0353"/>
          </a:solidFill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2304" l="4403" r="2304" t="4403"/>
          <a:stretch/>
        </p:blipFill>
        <p:spPr>
          <a:xfrm>
            <a:off x="7305875" y="3087150"/>
            <a:ext cx="924800" cy="924800"/>
          </a:xfrm>
          <a:prstGeom prst="rect">
            <a:avLst/>
          </a:prstGeom>
          <a:solidFill>
            <a:srgbClr val="2C0353"/>
          </a:solidFill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 rot="-10040511">
            <a:off x="3037532" y="1438572"/>
            <a:ext cx="3217326" cy="2474828"/>
          </a:xfrm>
          <a:prstGeom prst="cloud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20"/>
          <p:cNvCxnSpPr/>
          <p:nvPr/>
        </p:nvCxnSpPr>
        <p:spPr>
          <a:xfrm>
            <a:off x="1937875" y="2155200"/>
            <a:ext cx="870000" cy="223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/>
          <p:cNvCxnSpPr/>
          <p:nvPr/>
        </p:nvCxnSpPr>
        <p:spPr>
          <a:xfrm flipH="1">
            <a:off x="2160074" y="3348439"/>
            <a:ext cx="753600" cy="517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350" y="2514252"/>
            <a:ext cx="2131299" cy="54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0"/>
          <p:cNvCxnSpPr/>
          <p:nvPr/>
        </p:nvCxnSpPr>
        <p:spPr>
          <a:xfrm flipH="1" rot="10800000">
            <a:off x="6452054" y="2074762"/>
            <a:ext cx="829500" cy="253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2304" l="4403" r="2304" t="4403"/>
          <a:stretch/>
        </p:blipFill>
        <p:spPr>
          <a:xfrm>
            <a:off x="657513" y="905062"/>
            <a:ext cx="1109725" cy="1109725"/>
          </a:xfrm>
          <a:prstGeom prst="rect">
            <a:avLst/>
          </a:prstGeom>
          <a:solidFill>
            <a:srgbClr val="2C0353"/>
          </a:solidFill>
          <a:ln>
            <a:noFill/>
          </a:ln>
        </p:spPr>
      </p:pic>
      <p:cxnSp>
        <p:nvCxnSpPr>
          <p:cNvPr id="165" name="Google Shape;165;p20"/>
          <p:cNvCxnSpPr/>
          <p:nvPr/>
        </p:nvCxnSpPr>
        <p:spPr>
          <a:xfrm>
            <a:off x="6316154" y="3428862"/>
            <a:ext cx="965400" cy="35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75" y="1363649"/>
            <a:ext cx="1109725" cy="110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25" y="3651312"/>
            <a:ext cx="1109725" cy="110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5375" y="3492724"/>
            <a:ext cx="1109725" cy="110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050" y="1331137"/>
            <a:ext cx="1109725" cy="110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8150" y="77000"/>
            <a:ext cx="856051" cy="85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0353"/>
          </a:solidFill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7679" lvl="0" marL="499744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Business Model</a:t>
            </a:r>
            <a:endParaRPr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311700" y="1813575"/>
            <a:ext cx="55710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udiowide"/>
              <a:buChar char="●"/>
            </a:pPr>
            <a:r>
              <a:rPr lang="ko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Unified message format with VSS</a:t>
            </a:r>
            <a:endParaRPr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udiowide"/>
              <a:buChar char="●"/>
            </a:pPr>
            <a:r>
              <a:rPr lang="ko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Utilizing real-time data through V2V connectivity</a:t>
            </a:r>
            <a:endParaRPr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311700" y="1325775"/>
            <a:ext cx="1570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Advantage</a:t>
            </a:r>
            <a:endParaRPr sz="1800">
              <a:solidFill>
                <a:srgbClr val="00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311700" y="3406150"/>
            <a:ext cx="55710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udiowide"/>
              <a:buChar char="●"/>
            </a:pPr>
            <a:r>
              <a:rPr lang="ko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Expanding services by enhancing compatibility with V2X communication standards</a:t>
            </a:r>
            <a:endParaRPr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udiowide"/>
              <a:buChar char="●"/>
            </a:pPr>
            <a:r>
              <a:rPr lang="ko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Providing real data for AI model training</a:t>
            </a:r>
            <a:endParaRPr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6172800" y="967750"/>
            <a:ext cx="2659500" cy="3833100"/>
          </a:xfrm>
          <a:prstGeom prst="roundRect">
            <a:avLst>
              <a:gd fmla="val 9742" name="adj"/>
            </a:avLst>
          </a:prstGeom>
          <a:noFill/>
          <a:ln cap="flat" cmpd="sng" w="28575">
            <a:solidFill>
              <a:srgbClr val="EE0C9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311700" y="2918350"/>
            <a:ext cx="1829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FFFF"/>
                </a:solidFill>
                <a:latin typeface="Audiowide"/>
                <a:ea typeface="Audiowide"/>
                <a:cs typeface="Audiowide"/>
                <a:sym typeface="Audiowide"/>
              </a:rPr>
              <a:t>Opportunity</a:t>
            </a:r>
            <a:endParaRPr sz="1800">
              <a:solidFill>
                <a:srgbClr val="00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6774750" y="2327850"/>
            <a:ext cx="1455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B2B SaaS</a:t>
            </a:r>
            <a:endParaRPr sz="180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6774750" y="4003950"/>
            <a:ext cx="1455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Big Data</a:t>
            </a:r>
            <a:endParaRPr sz="180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925" y="1122557"/>
            <a:ext cx="1305251" cy="13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8150" y="77000"/>
            <a:ext cx="856051" cy="8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963" y="2879050"/>
            <a:ext cx="1183174" cy="11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